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83" r:id="rId3"/>
    <p:sldId id="259" r:id="rId4"/>
    <p:sldId id="257" r:id="rId5"/>
    <p:sldId id="261" r:id="rId6"/>
    <p:sldId id="258" r:id="rId7"/>
    <p:sldId id="26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84" r:id="rId16"/>
    <p:sldId id="270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aytone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9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767E57-3AF3-4AAB-B786-035AE5C2DC87}">
  <a:tblStyle styleId="{61767E57-3AF3-4AAB-B786-035AE5C2DC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61" d="100"/>
          <a:sy n="61" d="100"/>
        </p:scale>
        <p:origin x="168" y="1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89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226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905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385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94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69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9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413081" y="444700"/>
            <a:ext cx="17442662" cy="9371516"/>
          </a:xfrm>
          <a:custGeom>
            <a:avLst/>
            <a:gdLst/>
            <a:ahLst/>
            <a:cxnLst/>
            <a:rect l="l" t="t" r="r" b="b"/>
            <a:pathLst>
              <a:path w="4593196" h="2467812" extrusionOk="0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 rot="5400000">
            <a:off x="9938550" y="4576013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2330125" y="2731263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756700" y="1526325"/>
            <a:ext cx="10215600" cy="4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Paytone One"/>
              <a:buNone/>
              <a:defRPr sz="90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56700" y="58633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565481" y="597100"/>
            <a:ext cx="17439906" cy="9370035"/>
            <a:chOff x="0" y="0"/>
            <a:chExt cx="4593196" cy="2467812"/>
          </a:xfrm>
        </p:grpSpPr>
        <p:sp>
          <p:nvSpPr>
            <p:cNvPr id="22" name="Google Shape;22;p4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23" name="Google Shape;23;p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4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25" name="Google Shape;25;p4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956175" y="3649378"/>
            <a:ext cx="101445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»"/>
              <a:defRPr sz="3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32" name="Google Shape;32;p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70901" y="639500"/>
            <a:ext cx="17439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679038" y="66741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32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32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32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37" name="Google Shape;37;p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38" name="Google Shape;38;p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035275" y="1689950"/>
            <a:ext cx="15495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265175" y="4933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8660750" y="4933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44" name="Google Shape;44;p7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45" name="Google Shape;45;p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737400" y="1290475"/>
            <a:ext cx="14436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565225" y="3959425"/>
            <a:ext cx="6112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9566575" y="3959425"/>
            <a:ext cx="6112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8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52" name="Google Shape;52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728875" y="1549050"/>
            <a:ext cx="162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56" name="Google Shape;56;p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57" name="Google Shape;57;p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226075" y="865175"/>
            <a:ext cx="11460300" cy="2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284100" y="40715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13081" y="444700"/>
            <a:ext cx="17442662" cy="9371516"/>
          </a:xfrm>
          <a:custGeom>
            <a:avLst/>
            <a:gdLst/>
            <a:ahLst/>
            <a:cxnLst/>
            <a:rect l="l" t="t" r="r" b="b"/>
            <a:pathLst>
              <a:path w="4593196" h="2467812" extrusionOk="0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5538925" y="2485375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Paytone One"/>
              <a:buNone/>
              <a:defRPr sz="900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505200" y="39470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318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431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»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424103" y="676406"/>
            <a:ext cx="17439793" cy="9369973"/>
          </a:xfrm>
          <a:custGeom>
            <a:avLst/>
            <a:gdLst/>
            <a:ahLst/>
            <a:cxnLst/>
            <a:rect l="l" t="t" r="r" b="b"/>
            <a:pathLst>
              <a:path w="4593196" h="2467812" extrusionOk="0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83" name="Google Shape;83;p13"/>
          <p:cNvSpPr/>
          <p:nvPr/>
        </p:nvSpPr>
        <p:spPr>
          <a:xfrm>
            <a:off x="1260501" y="7048500"/>
            <a:ext cx="6605844" cy="1995292"/>
          </a:xfrm>
          <a:prstGeom prst="roundRect">
            <a:avLst>
              <a:gd name="adj" fmla="val 50000"/>
            </a:avLst>
          </a:prstGeom>
          <a:solidFill>
            <a:srgbClr val="04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13"/>
          <p:cNvGrpSpPr/>
          <p:nvPr/>
        </p:nvGrpSpPr>
        <p:grpSpPr>
          <a:xfrm>
            <a:off x="1403652" y="1350279"/>
            <a:ext cx="2587072" cy="794089"/>
            <a:chOff x="778" y="0"/>
            <a:chExt cx="3449430" cy="1058785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3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13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3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98" name="Google Shape;98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3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3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3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" name="Google Shape;115;p13"/>
          <p:cNvGrpSpPr/>
          <p:nvPr/>
        </p:nvGrpSpPr>
        <p:grpSpPr>
          <a:xfrm>
            <a:off x="9651333" y="7382651"/>
            <a:ext cx="1438686" cy="1326598"/>
            <a:chOff x="778" y="0"/>
            <a:chExt cx="1918247" cy="1768797"/>
          </a:xfrm>
        </p:grpSpPr>
        <p:grpSp>
          <p:nvGrpSpPr>
            <p:cNvPr id="116" name="Google Shape;116;p13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3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3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13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38" name="Google Shape;138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3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" name="Google Shape;147;p13"/>
          <p:cNvSpPr txBox="1"/>
          <p:nvPr/>
        </p:nvSpPr>
        <p:spPr>
          <a:xfrm>
            <a:off x="1991733" y="7267272"/>
            <a:ext cx="574867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PRESENTATION BY</a:t>
            </a:r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Dhruvin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Padsala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 12002080601026</a:t>
            </a:r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      Darsh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Godhani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   12002080601016</a:t>
            </a:r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       Meet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Avaiya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        12002080601061</a:t>
            </a:r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1013831" y="3532368"/>
            <a:ext cx="1064418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055E5C"/>
                </a:solidFill>
                <a:latin typeface="Paytone One"/>
                <a:sym typeface="Paytone One"/>
              </a:rPr>
              <a:t>STEGANOGRAPHY</a:t>
            </a:r>
            <a:endParaRPr dirty="0"/>
          </a:p>
        </p:txBody>
      </p:sp>
      <p:sp>
        <p:nvSpPr>
          <p:cNvPr id="2" name="Google Shape;812;p24">
            <a:extLst>
              <a:ext uri="{FF2B5EF4-FFF2-40B4-BE49-F238E27FC236}">
                <a16:creationId xmlns:a16="http://schemas.microsoft.com/office/drawing/2014/main" id="{069509C2-E4A0-62F6-670B-7D5D7B05CC94}"/>
              </a:ext>
            </a:extLst>
          </p:cNvPr>
          <p:cNvSpPr txBox="1"/>
          <p:nvPr/>
        </p:nvSpPr>
        <p:spPr>
          <a:xfrm>
            <a:off x="6596908" y="6200713"/>
            <a:ext cx="383977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latin typeface="Open Sans"/>
                <a:ea typeface="Open Sans"/>
                <a:cs typeface="Open Sans"/>
                <a:sym typeface="Open Sans"/>
              </a:rPr>
              <a:t>-The art of secret writing</a:t>
            </a:r>
            <a:endParaRPr sz="23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23BF4-6CDC-5665-4366-FE0AC9401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" t="22522" r="409" b="13773"/>
          <a:stretch/>
        </p:blipFill>
        <p:spPr>
          <a:xfrm>
            <a:off x="11776684" y="3660055"/>
            <a:ext cx="5993594" cy="5789201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30F25-CB0C-2659-CBDF-A68B2636A3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23" y="803737"/>
            <a:ext cx="2103985" cy="179039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DF4728D-8685-A9A9-A0F3-BFA36CED31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771" y="676406"/>
            <a:ext cx="2103986" cy="1790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"/>
          <p:cNvSpPr txBox="1"/>
          <p:nvPr/>
        </p:nvSpPr>
        <p:spPr>
          <a:xfrm>
            <a:off x="1028700" y="1028700"/>
            <a:ext cx="10777572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Technique for audio Steganography </a:t>
            </a:r>
            <a:endParaRPr dirty="0"/>
          </a:p>
        </p:txBody>
      </p:sp>
      <p:grpSp>
        <p:nvGrpSpPr>
          <p:cNvPr id="447" name="Google Shape;447;p18"/>
          <p:cNvGrpSpPr/>
          <p:nvPr/>
        </p:nvGrpSpPr>
        <p:grpSpPr>
          <a:xfrm>
            <a:off x="10276099" y="7416361"/>
            <a:ext cx="1347160" cy="1353198"/>
            <a:chOff x="1813" y="0"/>
            <a:chExt cx="809173" cy="812800"/>
          </a:xfrm>
        </p:grpSpPr>
        <p:sp>
          <p:nvSpPr>
            <p:cNvPr id="448" name="Google Shape;448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795;p24">
            <a:extLst>
              <a:ext uri="{FF2B5EF4-FFF2-40B4-BE49-F238E27FC236}">
                <a16:creationId xmlns:a16="http://schemas.microsoft.com/office/drawing/2014/main" id="{23437BA7-8FDC-1FAF-877A-C2FB6521ED7A}"/>
              </a:ext>
            </a:extLst>
          </p:cNvPr>
          <p:cNvGrpSpPr/>
          <p:nvPr/>
        </p:nvGrpSpPr>
        <p:grpSpPr>
          <a:xfrm>
            <a:off x="11630935" y="1834607"/>
            <a:ext cx="7238132" cy="6905768"/>
            <a:chOff x="1813" y="0"/>
            <a:chExt cx="809173" cy="812800"/>
          </a:xfrm>
        </p:grpSpPr>
        <p:sp>
          <p:nvSpPr>
            <p:cNvPr id="3" name="Google Shape;796;p24">
              <a:extLst>
                <a:ext uri="{FF2B5EF4-FFF2-40B4-BE49-F238E27FC236}">
                  <a16:creationId xmlns:a16="http://schemas.microsoft.com/office/drawing/2014/main" id="{23108FD4-1168-784B-22B7-A2E3413793A3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97;p24">
              <a:extLst>
                <a:ext uri="{FF2B5EF4-FFF2-40B4-BE49-F238E27FC236}">
                  <a16:creationId xmlns:a16="http://schemas.microsoft.com/office/drawing/2014/main" id="{ADE7586A-AA79-304D-7E3F-5E37A73D409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364;p17">
            <a:extLst>
              <a:ext uri="{FF2B5EF4-FFF2-40B4-BE49-F238E27FC236}">
                <a16:creationId xmlns:a16="http://schemas.microsoft.com/office/drawing/2014/main" id="{43E0F6A5-C08B-BE56-51BC-0334B4AD6486}"/>
              </a:ext>
            </a:extLst>
          </p:cNvPr>
          <p:cNvSpPr txBox="1"/>
          <p:nvPr/>
        </p:nvSpPr>
        <p:spPr>
          <a:xfrm>
            <a:off x="1028700" y="4006712"/>
            <a:ext cx="8582000" cy="290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99" b="1" dirty="0">
                <a:latin typeface="Open Sans"/>
                <a:ea typeface="Open Sans"/>
                <a:cs typeface="Open Sans"/>
                <a:sym typeface="Open Sans"/>
              </a:rPr>
              <a:t>Least Significant Bit (LSB)</a:t>
            </a:r>
          </a:p>
          <a:p>
            <a:pPr marL="342900" marR="0" lvl="0" indent="-34290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We can describe a digital Audio as a finite set of digital values, known as Bits. Bits carries the data of the audio.</a:t>
            </a:r>
          </a:p>
          <a:p>
            <a:pPr marL="342900" marR="0" lvl="0" indent="-34290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LSB (or Least Significant Bit) is a method where we can modify the last bit of every group of 16</a:t>
            </a:r>
            <a:r>
              <a:rPr lang="en-US" sz="2400" baseline="30000" dirty="0"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 or 8</a:t>
            </a:r>
            <a:r>
              <a:rPr lang="en-US" sz="2400" baseline="30000" dirty="0"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 bit , replacing them with the data bit of the secret message.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4929F5-0986-0666-C193-A64821E2F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57" b="89977" l="10000" r="90000">
                        <a14:foregroundMark x1="16250" y1="41492" x2="16250" y2="41492"/>
                        <a14:foregroundMark x1="19417" y1="75524" x2="19417" y2="75524"/>
                        <a14:foregroundMark x1="14667" y1="77273" x2="14667" y2="77273"/>
                        <a14:foregroundMark x1="11333" y1="75991" x2="11333" y2="75991"/>
                        <a14:foregroundMark x1="16500" y1="17599" x2="16500" y2="17599"/>
                        <a14:foregroundMark x1="21417" y1="9557" x2="21417" y2="9557"/>
                        <a14:foregroundMark x1="30167" y1="10956" x2="30167" y2="10956"/>
                        <a14:foregroundMark x1="34167" y1="11189" x2="34167" y2="11189"/>
                        <a14:foregroundMark x1="43750" y1="10839" x2="43750" y2="10839"/>
                        <a14:foregroundMark x1="50000" y1="12471" x2="50000" y2="12471"/>
                        <a14:foregroundMark x1="53750" y1="12704" x2="53750" y2="12704"/>
                        <a14:foregroundMark x1="60417" y1="12704" x2="60417" y2="12704"/>
                        <a14:foregroundMark x1="68917" y1="10839" x2="68917" y2="10839"/>
                        <a14:foregroundMark x1="74417" y1="11422" x2="74417" y2="11422"/>
                        <a14:foregroundMark x1="70750" y1="77855" x2="70750" y2="77855"/>
                        <a14:foregroundMark x1="74917" y1="77156" x2="74917" y2="77156"/>
                        <a14:foregroundMark x1="78083" y1="77273" x2="78083" y2="77273"/>
                        <a14:backgroundMark x1="18333" y1="76340" x2="18333" y2="76340"/>
                        <a14:backgroundMark x1="18417" y1="79254" x2="18417" y2="79254"/>
                        <a14:backgroundMark x1="8917" y1="78788" x2="8917" y2="78788"/>
                        <a14:backgroundMark x1="9833" y1="78322" x2="9833" y2="78322"/>
                        <a14:backgroundMark x1="8750" y1="77739" x2="8750" y2="77739"/>
                        <a14:backgroundMark x1="79250" y1="76457" x2="79250" y2="76457"/>
                        <a14:backgroundMark x1="79333" y1="78671" x2="79333" y2="786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98584" y="4156451"/>
            <a:ext cx="5102834" cy="36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"/>
          <p:cNvSpPr txBox="1"/>
          <p:nvPr/>
        </p:nvSpPr>
        <p:spPr>
          <a:xfrm>
            <a:off x="1587551" y="800100"/>
            <a:ext cx="1077757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7500" dirty="0">
                <a:solidFill>
                  <a:srgbClr val="055E5C"/>
                </a:solidFill>
                <a:latin typeface="Paytone One"/>
                <a:sym typeface="Paytone One"/>
              </a:rPr>
              <a:t>Flow Chart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E38CB-23E0-E1A8-FA85-662E23080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7" y="2185095"/>
            <a:ext cx="11191936" cy="626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2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"/>
          <p:cNvSpPr txBox="1"/>
          <p:nvPr/>
        </p:nvSpPr>
        <p:spPr>
          <a:xfrm>
            <a:off x="1587551" y="800100"/>
            <a:ext cx="1077757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500" b="0" i="0" u="none" strike="noStrike" kern="0" cap="none" spc="0" normalizeH="0" baseline="0" noProof="0" dirty="0">
                <a:ln>
                  <a:noFill/>
                </a:ln>
                <a:solidFill>
                  <a:srgbClr val="055E5C"/>
                </a:solidFill>
                <a:effectLst/>
                <a:uLnTx/>
                <a:uFillTx/>
                <a:latin typeface="Paytone One"/>
                <a:cs typeface="Arial"/>
                <a:sym typeface="Paytone One"/>
              </a:rPr>
              <a:t>Example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E6C0F-EAC9-AF18-94D1-587B49B8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95" y="2064353"/>
            <a:ext cx="10818005" cy="67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5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BC6DE8-2BB5-3770-DA11-DFAAA79D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LSB (Least Significant Bit) Algorithm</a:t>
            </a:r>
            <a:endParaRPr lang="en-IN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3E39381-4963-3BA5-761F-4A8288D9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08" y="3645074"/>
            <a:ext cx="8793271" cy="440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72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DEE3D5-A940-0BF1-65B9-1A567694E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093" y="338819"/>
            <a:ext cx="17173184" cy="504121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underlying bit manipulation in LSB is pretty straightforward. We will perform logical AND operation between each byte of carrier audio (the “song”) and a bit mask that resets the LSB of carrier byte.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Then we will perform a simple logical OR operation between the modified carrier byte and the next bit (0 or 1) from the secret message.</a:t>
            </a:r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We will use .wav audio file format for our carrier song. Wave is one of the most popular lossless compression format. Python has a native library called “wave” that provides us basic tools to manipulate audio data.</a:t>
            </a:r>
            <a:endParaRPr lang="en-I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3FFBB9-0C0F-429A-89B2-1A9AFD13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5380029"/>
            <a:ext cx="8133960" cy="341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A76F663-7A8F-4545-6A03-5B81BAE1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902" y="5380029"/>
            <a:ext cx="8334375" cy="341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05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6"/>
          <p:cNvGrpSpPr/>
          <p:nvPr/>
        </p:nvGrpSpPr>
        <p:grpSpPr>
          <a:xfrm>
            <a:off x="413081" y="398401"/>
            <a:ext cx="17439793" cy="9369973"/>
            <a:chOff x="0" y="0"/>
            <a:chExt cx="4593196" cy="2467812"/>
          </a:xfrm>
        </p:grpSpPr>
        <p:sp>
          <p:nvSpPr>
            <p:cNvPr id="1777" name="Google Shape;1777;p3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778" name="Google Shape;1778;p3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9" name="Google Shape;1779;p36"/>
          <p:cNvSpPr txBox="1"/>
          <p:nvPr/>
        </p:nvSpPr>
        <p:spPr>
          <a:xfrm>
            <a:off x="1956131" y="1722141"/>
            <a:ext cx="103935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55E5C"/>
                </a:solidFill>
                <a:latin typeface="Paytone One"/>
                <a:sym typeface="Paytone One"/>
              </a:rPr>
              <a:t>Application </a:t>
            </a:r>
            <a:endParaRPr dirty="0"/>
          </a:p>
        </p:txBody>
      </p:sp>
      <p:sp>
        <p:nvSpPr>
          <p:cNvPr id="1780" name="Google Shape;1780;p36"/>
          <p:cNvSpPr txBox="1"/>
          <p:nvPr/>
        </p:nvSpPr>
        <p:spPr>
          <a:xfrm>
            <a:off x="1474839" y="3816915"/>
            <a:ext cx="16414348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Confidential communication and secret data storing.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Protection of data alteration.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Access control system for digital content distribution.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Media database system. 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Transport Highly private document between international government.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Transmit message/data without revealing the existence of available message.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323E34-EA7D-29AC-EB42-67E68848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297" y="8258889"/>
            <a:ext cx="2591025" cy="792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B29F0-91FB-C4C6-40A2-65ACA803B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1178" y="1368521"/>
            <a:ext cx="1621677" cy="16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38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27"/>
          <p:cNvGrpSpPr/>
          <p:nvPr/>
        </p:nvGrpSpPr>
        <p:grpSpPr>
          <a:xfrm>
            <a:off x="413081" y="435175"/>
            <a:ext cx="17439906" cy="9370035"/>
            <a:chOff x="0" y="0"/>
            <a:chExt cx="4593196" cy="2467812"/>
          </a:xfrm>
        </p:grpSpPr>
        <p:sp>
          <p:nvSpPr>
            <p:cNvPr id="932" name="Google Shape;932;p27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933" name="Google Shape;933;p2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5" name="Google Shape;935;p27"/>
          <p:cNvSpPr/>
          <p:nvPr/>
        </p:nvSpPr>
        <p:spPr>
          <a:xfrm>
            <a:off x="5568266" y="3354179"/>
            <a:ext cx="6805569" cy="2553843"/>
          </a:xfrm>
          <a:custGeom>
            <a:avLst/>
            <a:gdLst/>
            <a:ahLst/>
            <a:cxnLst/>
            <a:rect l="l" t="t" r="r" b="b"/>
            <a:pathLst>
              <a:path w="1792413" h="672617" extrusionOk="0">
                <a:moveTo>
                  <a:pt x="0" y="0"/>
                </a:moveTo>
                <a:lnTo>
                  <a:pt x="1792413" y="0"/>
                </a:lnTo>
                <a:lnTo>
                  <a:pt x="1792413" y="672617"/>
                </a:lnTo>
                <a:lnTo>
                  <a:pt x="0" y="67261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936" name="Google Shape;936;p27"/>
          <p:cNvSpPr txBox="1"/>
          <p:nvPr/>
        </p:nvSpPr>
        <p:spPr>
          <a:xfrm>
            <a:off x="4929962" y="4662828"/>
            <a:ext cx="81384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DB600"/>
                </a:solidFill>
                <a:latin typeface="Paytone One"/>
                <a:sym typeface="Paytone One"/>
              </a:rPr>
              <a:t>Thank You</a:t>
            </a:r>
            <a:endParaRPr dirty="0"/>
          </a:p>
        </p:txBody>
      </p:sp>
      <p:grpSp>
        <p:nvGrpSpPr>
          <p:cNvPr id="937" name="Google Shape;937;p27"/>
          <p:cNvGrpSpPr/>
          <p:nvPr/>
        </p:nvGrpSpPr>
        <p:grpSpPr>
          <a:xfrm>
            <a:off x="-440714" y="4349411"/>
            <a:ext cx="5453319" cy="1950579"/>
            <a:chOff x="778" y="0"/>
            <a:chExt cx="7271092" cy="2600772"/>
          </a:xfrm>
        </p:grpSpPr>
        <p:grpSp>
          <p:nvGrpSpPr>
            <p:cNvPr id="938" name="Google Shape;938;p27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939" name="Google Shape;93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27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942" name="Google Shape;94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27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945" name="Google Shape;94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p27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948" name="Google Shape;94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950;p27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951" name="Google Shape;95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27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954" name="Google Shape;95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27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957" name="Google Shape;95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27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960" name="Google Shape;96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27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963" name="Google Shape;96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27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966" name="Google Shape;96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27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969" name="Google Shape;96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27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972" name="Google Shape;97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27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975" name="Google Shape;97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27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978" name="Google Shape;97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27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981" name="Google Shape;98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27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984" name="Google Shape;98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27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987" name="Google Shape;98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27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990" name="Google Shape;99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27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993" name="Google Shape;99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7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996" name="Google Shape;99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999" name="Google Shape;99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002" name="Google Shape;100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005" name="Google Shape;100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008" name="Google Shape;100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2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011" name="Google Shape;101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2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014" name="Google Shape;101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2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017" name="Google Shape;101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2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020" name="Google Shape;102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023" name="Google Shape;102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026" name="Google Shape;102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7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029" name="Google Shape;102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7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032" name="Google Shape;103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7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035" name="Google Shape;103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7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038" name="Google Shape;103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7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041" name="Google Shape;104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7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044" name="Google Shape;104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27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047" name="Google Shape;104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27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050" name="Google Shape;105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27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053" name="Google Shape;105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27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056" name="Google Shape;105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8" name="Google Shape;1058;p27"/>
          <p:cNvGrpSpPr/>
          <p:nvPr/>
        </p:nvGrpSpPr>
        <p:grpSpPr>
          <a:xfrm>
            <a:off x="12834097" y="4349411"/>
            <a:ext cx="5453319" cy="1950579"/>
            <a:chOff x="778" y="0"/>
            <a:chExt cx="7271092" cy="2600772"/>
          </a:xfrm>
        </p:grpSpPr>
        <p:grpSp>
          <p:nvGrpSpPr>
            <p:cNvPr id="1059" name="Google Shape;1059;p27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1060" name="Google Shape;106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27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1063" name="Google Shape;106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1065;p27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1066" name="Google Shape;106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27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1069" name="Google Shape;106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1" name="Google Shape;1071;p27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1072" name="Google Shape;107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4" name="Google Shape;1074;p27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1075" name="Google Shape;107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27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1078" name="Google Shape;107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27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1081" name="Google Shape;108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27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1084" name="Google Shape;108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27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1087" name="Google Shape;108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27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1090" name="Google Shape;109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27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1093" name="Google Shape;109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27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1096" name="Google Shape;109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7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1099" name="Google Shape;109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27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1102" name="Google Shape;110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27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1105" name="Google Shape;110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27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1108" name="Google Shape;110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27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1111" name="Google Shape;111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3" name="Google Shape;1113;p27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1114" name="Google Shape;111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6" name="Google Shape;1116;p27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1117" name="Google Shape;111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9" name="Google Shape;1119;p2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120" name="Google Shape;112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2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123" name="Google Shape;112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5" name="Google Shape;1125;p2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126" name="Google Shape;112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2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129" name="Google Shape;112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2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2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135" name="Google Shape;113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2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138" name="Google Shape;113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2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141" name="Google Shape;114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2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144" name="Google Shape;114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2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147" name="Google Shape;114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27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150" name="Google Shape;115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27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153" name="Google Shape;115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27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8" name="Google Shape;1158;p27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159" name="Google Shape;115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27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162" name="Google Shape;116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7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168" name="Google Shape;116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7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7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174" name="Google Shape;117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8" name="Google Shape;1788;p37"/>
          <p:cNvGrpSpPr/>
          <p:nvPr/>
        </p:nvGrpSpPr>
        <p:grpSpPr>
          <a:xfrm>
            <a:off x="413081" y="339192"/>
            <a:ext cx="6927302" cy="9369973"/>
            <a:chOff x="0" y="0"/>
            <a:chExt cx="1824475" cy="2467812"/>
          </a:xfrm>
        </p:grpSpPr>
        <p:sp>
          <p:nvSpPr>
            <p:cNvPr id="1789" name="Google Shape;1789;p37"/>
            <p:cNvSpPr/>
            <p:nvPr/>
          </p:nvSpPr>
          <p:spPr>
            <a:xfrm>
              <a:off x="0" y="0"/>
              <a:ext cx="1824475" cy="2467812"/>
            </a:xfrm>
            <a:custGeom>
              <a:avLst/>
              <a:gdLst/>
              <a:ahLst/>
              <a:cxnLst/>
              <a:rect l="l" t="t" r="r" b="b"/>
              <a:pathLst>
                <a:path w="1824475" h="2467812" extrusionOk="0">
                  <a:moveTo>
                    <a:pt x="0" y="0"/>
                  </a:moveTo>
                  <a:lnTo>
                    <a:pt x="1824475" y="0"/>
                  </a:lnTo>
                  <a:lnTo>
                    <a:pt x="1824475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790" name="Google Shape;1790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1" name="Google Shape;1791;p37"/>
          <p:cNvSpPr txBox="1"/>
          <p:nvPr/>
        </p:nvSpPr>
        <p:spPr>
          <a:xfrm>
            <a:off x="773724" y="1028700"/>
            <a:ext cx="65184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Paytone One"/>
                <a:sym typeface="Paytone One"/>
              </a:rPr>
              <a:t>Steganography</a:t>
            </a:r>
            <a:endParaRPr lang="en-US" sz="6000" dirty="0"/>
          </a:p>
        </p:txBody>
      </p:sp>
      <p:grpSp>
        <p:nvGrpSpPr>
          <p:cNvPr id="1796" name="Google Shape;1796;p37"/>
          <p:cNvGrpSpPr/>
          <p:nvPr/>
        </p:nvGrpSpPr>
        <p:grpSpPr>
          <a:xfrm>
            <a:off x="16660544" y="-632870"/>
            <a:ext cx="2169715" cy="2179440"/>
            <a:chOff x="1813" y="0"/>
            <a:chExt cx="809173" cy="812800"/>
          </a:xfrm>
        </p:grpSpPr>
        <p:sp>
          <p:nvSpPr>
            <p:cNvPr id="1797" name="Google Shape;1797;p3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1" name="Google Shape;1811;p37"/>
          <p:cNvGrpSpPr/>
          <p:nvPr/>
        </p:nvGrpSpPr>
        <p:grpSpPr>
          <a:xfrm>
            <a:off x="1079091" y="4716244"/>
            <a:ext cx="3749649" cy="794089"/>
            <a:chOff x="778" y="0"/>
            <a:chExt cx="4999532" cy="1058785"/>
          </a:xfrm>
        </p:grpSpPr>
        <p:grpSp>
          <p:nvGrpSpPr>
            <p:cNvPr id="1812" name="Google Shape;1812;p3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813" name="Google Shape;1813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5" name="Google Shape;1815;p3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816" name="Google Shape;1816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8" name="Google Shape;1818;p3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819" name="Google Shape;1819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1" name="Google Shape;1821;p3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822" name="Google Shape;1822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4" name="Google Shape;1824;p3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825" name="Google Shape;1825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7" name="Google Shape;1827;p3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828" name="Google Shape;1828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0" name="Google Shape;1830;p3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831" name="Google Shape;1831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3" name="Google Shape;1833;p3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834" name="Google Shape;1834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6" name="Google Shape;1836;p3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837" name="Google Shape;1837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840" name="Google Shape;1840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2" name="Google Shape;1842;p37"/>
            <p:cNvGrpSpPr/>
            <p:nvPr/>
          </p:nvGrpSpPr>
          <p:grpSpPr>
            <a:xfrm>
              <a:off x="3868985" y="0"/>
              <a:ext cx="347217" cy="348773"/>
              <a:chOff x="1813" y="0"/>
              <a:chExt cx="809173" cy="812800"/>
            </a:xfrm>
          </p:grpSpPr>
          <p:sp>
            <p:nvSpPr>
              <p:cNvPr id="1843" name="Google Shape;1843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5" name="Google Shape;1845;p37"/>
            <p:cNvGrpSpPr/>
            <p:nvPr/>
          </p:nvGrpSpPr>
          <p:grpSpPr>
            <a:xfrm>
              <a:off x="4653093" y="0"/>
              <a:ext cx="347217" cy="348773"/>
              <a:chOff x="1813" y="0"/>
              <a:chExt cx="809173" cy="812800"/>
            </a:xfrm>
          </p:grpSpPr>
          <p:sp>
            <p:nvSpPr>
              <p:cNvPr id="1846" name="Google Shape;1846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8" name="Google Shape;1848;p37"/>
            <p:cNvGrpSpPr/>
            <p:nvPr/>
          </p:nvGrpSpPr>
          <p:grpSpPr>
            <a:xfrm>
              <a:off x="3868985" y="710012"/>
              <a:ext cx="347217" cy="348773"/>
              <a:chOff x="1813" y="0"/>
              <a:chExt cx="809173" cy="812800"/>
            </a:xfrm>
          </p:grpSpPr>
          <p:sp>
            <p:nvSpPr>
              <p:cNvPr id="1849" name="Google Shape;1849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1" name="Google Shape;1851;p37"/>
            <p:cNvGrpSpPr/>
            <p:nvPr/>
          </p:nvGrpSpPr>
          <p:grpSpPr>
            <a:xfrm>
              <a:off x="4653093" y="710012"/>
              <a:ext cx="347217" cy="348773"/>
              <a:chOff x="1813" y="0"/>
              <a:chExt cx="809173" cy="812800"/>
            </a:xfrm>
          </p:grpSpPr>
          <p:sp>
            <p:nvSpPr>
              <p:cNvPr id="1852" name="Google Shape;1852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54" name="Google Shape;1854;p37"/>
          <p:cNvGrpSpPr/>
          <p:nvPr/>
        </p:nvGrpSpPr>
        <p:grpSpPr>
          <a:xfrm>
            <a:off x="13374559" y="8575776"/>
            <a:ext cx="3727862" cy="794089"/>
            <a:chOff x="778" y="0"/>
            <a:chExt cx="4970483" cy="1058785"/>
          </a:xfrm>
        </p:grpSpPr>
        <p:grpSp>
          <p:nvGrpSpPr>
            <p:cNvPr id="1855" name="Google Shape;1855;p3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856" name="Google Shape;1856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8" name="Google Shape;1858;p3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859" name="Google Shape;1859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1" name="Google Shape;1861;p3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862" name="Google Shape;1862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4" name="Google Shape;1864;p3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865" name="Google Shape;1865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7" name="Google Shape;1867;p3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868" name="Google Shape;1868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0" name="Google Shape;1870;p3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871" name="Google Shape;1871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874" name="Google Shape;1874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6" name="Google Shape;1876;p3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877" name="Google Shape;1877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9" name="Google Shape;1879;p3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880" name="Google Shape;1880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2" name="Google Shape;1882;p3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883" name="Google Shape;1883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5" name="Google Shape;1885;p37"/>
            <p:cNvGrpSpPr/>
            <p:nvPr/>
          </p:nvGrpSpPr>
          <p:grpSpPr>
            <a:xfrm>
              <a:off x="3839936" y="0"/>
              <a:ext cx="347217" cy="348773"/>
              <a:chOff x="1813" y="0"/>
              <a:chExt cx="809173" cy="812800"/>
            </a:xfrm>
          </p:grpSpPr>
          <p:sp>
            <p:nvSpPr>
              <p:cNvPr id="1886" name="Google Shape;1886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8" name="Google Shape;1888;p37"/>
            <p:cNvGrpSpPr/>
            <p:nvPr/>
          </p:nvGrpSpPr>
          <p:grpSpPr>
            <a:xfrm>
              <a:off x="4624044" y="0"/>
              <a:ext cx="347217" cy="348773"/>
              <a:chOff x="1813" y="0"/>
              <a:chExt cx="809173" cy="812800"/>
            </a:xfrm>
          </p:grpSpPr>
          <p:sp>
            <p:nvSpPr>
              <p:cNvPr id="1889" name="Google Shape;1889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7"/>
            <p:cNvGrpSpPr/>
            <p:nvPr/>
          </p:nvGrpSpPr>
          <p:grpSpPr>
            <a:xfrm>
              <a:off x="3839936" y="710012"/>
              <a:ext cx="347217" cy="348773"/>
              <a:chOff x="1813" y="0"/>
              <a:chExt cx="809173" cy="812800"/>
            </a:xfrm>
          </p:grpSpPr>
          <p:sp>
            <p:nvSpPr>
              <p:cNvPr id="1892" name="Google Shape;1892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37"/>
            <p:cNvGrpSpPr/>
            <p:nvPr/>
          </p:nvGrpSpPr>
          <p:grpSpPr>
            <a:xfrm>
              <a:off x="4624044" y="710012"/>
              <a:ext cx="347217" cy="348773"/>
              <a:chOff x="1813" y="0"/>
              <a:chExt cx="809173" cy="812800"/>
            </a:xfrm>
          </p:grpSpPr>
          <p:sp>
            <p:nvSpPr>
              <p:cNvPr id="1895" name="Google Shape;1895;p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47" name="Google Shape;1947;p37"/>
          <p:cNvSpPr/>
          <p:nvPr/>
        </p:nvSpPr>
        <p:spPr>
          <a:xfrm>
            <a:off x="8141470" y="8613114"/>
            <a:ext cx="4835499" cy="89118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6F77B-CDC5-D763-3879-613A6DCF9002}"/>
              </a:ext>
            </a:extLst>
          </p:cNvPr>
          <p:cNvSpPr txBox="1"/>
          <p:nvPr/>
        </p:nvSpPr>
        <p:spPr>
          <a:xfrm>
            <a:off x="8006393" y="4202148"/>
            <a:ext cx="9414710" cy="335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Steganography is art of </a:t>
            </a:r>
            <a:r>
              <a:rPr lang="en-US" sz="2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hiding the message</a:t>
            </a: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Signal or message </a:t>
            </a:r>
            <a:r>
              <a:rPr lang="en-US" sz="2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imposed on content</a:t>
            </a: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Steganography is a method of hiding </a:t>
            </a:r>
            <a:r>
              <a:rPr lang="en-US" sz="2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secret data</a:t>
            </a: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by embedding it into an </a:t>
            </a:r>
            <a:r>
              <a:rPr lang="en-US" sz="2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audio, video, image, or text file</a:t>
            </a: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It is one of the methods employed to </a:t>
            </a:r>
            <a:r>
              <a:rPr lang="en-US" sz="2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protect secret </a:t>
            </a: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or </a:t>
            </a:r>
            <a:r>
              <a:rPr lang="en-US" sz="2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sensitive data </a:t>
            </a:r>
            <a:r>
              <a:rPr lang="en-US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from malicious attacks.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181D9-C138-7A58-E7B0-5655AC602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9311" y="586757"/>
            <a:ext cx="6307479" cy="40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8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6"/>
          <p:cNvGrpSpPr/>
          <p:nvPr/>
        </p:nvGrpSpPr>
        <p:grpSpPr>
          <a:xfrm>
            <a:off x="413081" y="324384"/>
            <a:ext cx="17439793" cy="9369973"/>
            <a:chOff x="0" y="0"/>
            <a:chExt cx="4593196" cy="2467812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288" name="Google Shape;288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6"/>
          <p:cNvSpPr txBox="1"/>
          <p:nvPr/>
        </p:nvSpPr>
        <p:spPr>
          <a:xfrm>
            <a:off x="1028699" y="1028700"/>
            <a:ext cx="1356560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Paytone One"/>
                <a:sym typeface="Paytone One"/>
              </a:rPr>
              <a:t>Classic techniques</a:t>
            </a:r>
            <a:endParaRPr dirty="0"/>
          </a:p>
        </p:txBody>
      </p:sp>
      <p:grpSp>
        <p:nvGrpSpPr>
          <p:cNvPr id="290" name="Google Shape;290;p16"/>
          <p:cNvGrpSpPr/>
          <p:nvPr/>
        </p:nvGrpSpPr>
        <p:grpSpPr>
          <a:xfrm>
            <a:off x="1635725" y="2832396"/>
            <a:ext cx="4559934" cy="3086098"/>
            <a:chOff x="0" y="0"/>
            <a:chExt cx="1200970" cy="812800"/>
          </a:xfrm>
        </p:grpSpPr>
        <p:sp>
          <p:nvSpPr>
            <p:cNvPr id="291" name="Google Shape;291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" name="Google Shape;29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16"/>
          <p:cNvGrpSpPr/>
          <p:nvPr/>
        </p:nvGrpSpPr>
        <p:grpSpPr>
          <a:xfrm>
            <a:off x="1896609" y="2636046"/>
            <a:ext cx="3086098" cy="3086096"/>
            <a:chOff x="0" y="0"/>
            <a:chExt cx="812800" cy="812800"/>
          </a:xfrm>
        </p:grpSpPr>
        <p:sp>
          <p:nvSpPr>
            <p:cNvPr id="294" name="Google Shape;294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295" name="Google Shape;295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6"/>
          <p:cNvSpPr txBox="1"/>
          <p:nvPr/>
        </p:nvSpPr>
        <p:spPr>
          <a:xfrm>
            <a:off x="1896609" y="4066321"/>
            <a:ext cx="4299050" cy="76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Invisible Ink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(1</a:t>
            </a:r>
            <a:r>
              <a:rPr lang="en-US" sz="2499" baseline="30000" dirty="0">
                <a:latin typeface="Open Sans"/>
                <a:ea typeface="Open Sans"/>
                <a:cs typeface="Open Sans"/>
                <a:sym typeface="Open Sans"/>
              </a:rPr>
              <a:t>st</a:t>
            </a: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 century AD - WW II)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2143594" y="3031987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1</a:t>
            </a:r>
            <a:endParaRPr/>
          </a:p>
        </p:txBody>
      </p:sp>
      <p:grpSp>
        <p:nvGrpSpPr>
          <p:cNvPr id="298" name="Google Shape;298;p16"/>
          <p:cNvGrpSpPr/>
          <p:nvPr/>
        </p:nvGrpSpPr>
        <p:grpSpPr>
          <a:xfrm>
            <a:off x="6853009" y="2832396"/>
            <a:ext cx="4559934" cy="3086098"/>
            <a:chOff x="0" y="0"/>
            <a:chExt cx="1200970" cy="812800"/>
          </a:xfrm>
        </p:grpSpPr>
        <p:sp>
          <p:nvSpPr>
            <p:cNvPr id="299" name="Google Shape;299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0" name="Google Shape;300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16"/>
          <p:cNvGrpSpPr/>
          <p:nvPr/>
        </p:nvGrpSpPr>
        <p:grpSpPr>
          <a:xfrm>
            <a:off x="7113893" y="2636046"/>
            <a:ext cx="3086098" cy="3086096"/>
            <a:chOff x="0" y="0"/>
            <a:chExt cx="812800" cy="812800"/>
          </a:xfrm>
        </p:grpSpPr>
        <p:sp>
          <p:nvSpPr>
            <p:cNvPr id="302" name="Google Shape;302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03" name="Google Shape;303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6"/>
          <p:cNvSpPr txBox="1"/>
          <p:nvPr/>
        </p:nvSpPr>
        <p:spPr>
          <a:xfrm>
            <a:off x="7113893" y="4066321"/>
            <a:ext cx="3962100" cy="38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 err="1">
                <a:latin typeface="Open Sans"/>
                <a:ea typeface="Open Sans"/>
                <a:cs typeface="Open Sans"/>
                <a:sym typeface="Open Sans"/>
              </a:rPr>
              <a:t>Tatoo</a:t>
            </a: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 message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7360877" y="3031987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2</a:t>
            </a:r>
            <a:endParaRPr/>
          </a:p>
        </p:txBody>
      </p:sp>
      <p:grpSp>
        <p:nvGrpSpPr>
          <p:cNvPr id="306" name="Google Shape;306;p16"/>
          <p:cNvGrpSpPr/>
          <p:nvPr/>
        </p:nvGrpSpPr>
        <p:grpSpPr>
          <a:xfrm>
            <a:off x="12070292" y="2832396"/>
            <a:ext cx="4559934" cy="3086098"/>
            <a:chOff x="0" y="0"/>
            <a:chExt cx="1200970" cy="812800"/>
          </a:xfrm>
        </p:grpSpPr>
        <p:sp>
          <p:nvSpPr>
            <p:cNvPr id="307" name="Google Shape;307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8" name="Google Shape;308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12331176" y="2636046"/>
            <a:ext cx="3086098" cy="3086096"/>
            <a:chOff x="0" y="0"/>
            <a:chExt cx="812800" cy="812800"/>
          </a:xfrm>
        </p:grpSpPr>
        <p:sp>
          <p:nvSpPr>
            <p:cNvPr id="310" name="Google Shape;310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11" name="Google Shape;311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6"/>
          <p:cNvSpPr txBox="1"/>
          <p:nvPr/>
        </p:nvSpPr>
        <p:spPr>
          <a:xfrm>
            <a:off x="12331176" y="4066321"/>
            <a:ext cx="3962100" cy="115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Overwrite select characters in printed using pencil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12578161" y="3031987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3</a:t>
            </a:r>
            <a:endParaRPr/>
          </a:p>
        </p:txBody>
      </p:sp>
      <p:grpSp>
        <p:nvGrpSpPr>
          <p:cNvPr id="314" name="Google Shape;314;p16"/>
          <p:cNvGrpSpPr/>
          <p:nvPr/>
        </p:nvGrpSpPr>
        <p:grpSpPr>
          <a:xfrm>
            <a:off x="1635725" y="6317508"/>
            <a:ext cx="4559934" cy="3086098"/>
            <a:chOff x="0" y="0"/>
            <a:chExt cx="1200970" cy="812800"/>
          </a:xfrm>
        </p:grpSpPr>
        <p:sp>
          <p:nvSpPr>
            <p:cNvPr id="315" name="Google Shape;315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16" name="Google Shape;316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6"/>
          <p:cNvGrpSpPr/>
          <p:nvPr/>
        </p:nvGrpSpPr>
        <p:grpSpPr>
          <a:xfrm>
            <a:off x="1896609" y="6121159"/>
            <a:ext cx="3086098" cy="3086096"/>
            <a:chOff x="0" y="0"/>
            <a:chExt cx="812800" cy="812800"/>
          </a:xfrm>
        </p:grpSpPr>
        <p:sp>
          <p:nvSpPr>
            <p:cNvPr id="318" name="Google Shape;318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19" name="Google Shape;319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6"/>
          <p:cNvSpPr txBox="1"/>
          <p:nvPr/>
        </p:nvSpPr>
        <p:spPr>
          <a:xfrm>
            <a:off x="1896609" y="7551433"/>
            <a:ext cx="3962100" cy="38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Microdots (WW II)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16"/>
          <p:cNvSpPr txBox="1"/>
          <p:nvPr/>
        </p:nvSpPr>
        <p:spPr>
          <a:xfrm>
            <a:off x="2143594" y="6517099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4</a:t>
            </a:r>
            <a:endParaRPr/>
          </a:p>
        </p:txBody>
      </p:sp>
      <p:grpSp>
        <p:nvGrpSpPr>
          <p:cNvPr id="322" name="Google Shape;322;p16"/>
          <p:cNvGrpSpPr/>
          <p:nvPr/>
        </p:nvGrpSpPr>
        <p:grpSpPr>
          <a:xfrm>
            <a:off x="6853009" y="6317508"/>
            <a:ext cx="4559934" cy="3086098"/>
            <a:chOff x="0" y="0"/>
            <a:chExt cx="1200970" cy="812800"/>
          </a:xfrm>
        </p:grpSpPr>
        <p:sp>
          <p:nvSpPr>
            <p:cNvPr id="323" name="Google Shape;323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24" name="Google Shape;324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7113893" y="6121159"/>
            <a:ext cx="3086098" cy="3086096"/>
            <a:chOff x="0" y="0"/>
            <a:chExt cx="812800" cy="812800"/>
          </a:xfrm>
        </p:grpSpPr>
        <p:sp>
          <p:nvSpPr>
            <p:cNvPr id="326" name="Google Shape;326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27" name="Google Shape;327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6"/>
          <p:cNvSpPr txBox="1"/>
          <p:nvPr/>
        </p:nvSpPr>
        <p:spPr>
          <a:xfrm>
            <a:off x="7113893" y="7551433"/>
            <a:ext cx="3962100" cy="38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Newspaper clippings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16"/>
          <p:cNvSpPr txBox="1"/>
          <p:nvPr/>
        </p:nvSpPr>
        <p:spPr>
          <a:xfrm>
            <a:off x="7360877" y="6517099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5</a:t>
            </a:r>
            <a:endParaRPr/>
          </a:p>
        </p:txBody>
      </p:sp>
      <p:grpSp>
        <p:nvGrpSpPr>
          <p:cNvPr id="330" name="Google Shape;330;p16"/>
          <p:cNvGrpSpPr/>
          <p:nvPr/>
        </p:nvGrpSpPr>
        <p:grpSpPr>
          <a:xfrm>
            <a:off x="12070292" y="6317508"/>
            <a:ext cx="4559934" cy="3086098"/>
            <a:chOff x="0" y="0"/>
            <a:chExt cx="1200970" cy="812800"/>
          </a:xfrm>
        </p:grpSpPr>
        <p:sp>
          <p:nvSpPr>
            <p:cNvPr id="331" name="Google Shape;331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2" name="Google Shape;33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6"/>
          <p:cNvGrpSpPr/>
          <p:nvPr/>
        </p:nvGrpSpPr>
        <p:grpSpPr>
          <a:xfrm>
            <a:off x="12331176" y="6121159"/>
            <a:ext cx="3086098" cy="3086096"/>
            <a:chOff x="0" y="0"/>
            <a:chExt cx="812800" cy="812800"/>
          </a:xfrm>
        </p:grpSpPr>
        <p:sp>
          <p:nvSpPr>
            <p:cNvPr id="334" name="Google Shape;334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35" name="Google Shape;335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6"/>
          <p:cNvSpPr txBox="1"/>
          <p:nvPr/>
        </p:nvSpPr>
        <p:spPr>
          <a:xfrm>
            <a:off x="12331176" y="7551433"/>
            <a:ext cx="3962100" cy="38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XOXO signature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12578161" y="6517099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433317" y="530200"/>
            <a:ext cx="17439793" cy="3170318"/>
            <a:chOff x="0" y="0"/>
            <a:chExt cx="4593196" cy="834981"/>
          </a:xfrm>
        </p:grpSpPr>
        <p:sp>
          <p:nvSpPr>
            <p:cNvPr id="154" name="Google Shape;154;p14"/>
            <p:cNvSpPr/>
            <p:nvPr/>
          </p:nvSpPr>
          <p:spPr>
            <a:xfrm>
              <a:off x="0" y="0"/>
              <a:ext cx="4593196" cy="834981"/>
            </a:xfrm>
            <a:custGeom>
              <a:avLst/>
              <a:gdLst/>
              <a:ahLst/>
              <a:cxnLst/>
              <a:rect l="l" t="t" r="r" b="b"/>
              <a:pathLst>
                <a:path w="4593196" h="834981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834981"/>
                  </a:lnTo>
                  <a:lnTo>
                    <a:pt x="0" y="83498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55" name="Google Shape;155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4"/>
          <p:cNvGrpSpPr/>
          <p:nvPr/>
        </p:nvGrpSpPr>
        <p:grpSpPr>
          <a:xfrm>
            <a:off x="14561571" y="1028700"/>
            <a:ext cx="2587072" cy="794089"/>
            <a:chOff x="778" y="0"/>
            <a:chExt cx="3449430" cy="1058785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58" name="Google Shape;158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14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61" name="Google Shape;161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" name="Google Shape;163;p14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64" name="Google Shape;164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14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14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70" name="Google Shape;170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4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73" name="Google Shape;173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4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76" name="Google Shape;176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4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79" name="Google Shape;179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4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82" name="Google Shape;182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14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85" name="Google Shape;185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p14"/>
          <p:cNvSpPr txBox="1"/>
          <p:nvPr/>
        </p:nvSpPr>
        <p:spPr>
          <a:xfrm>
            <a:off x="933091" y="678495"/>
            <a:ext cx="93861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55E5C"/>
                </a:solidFill>
                <a:latin typeface="Paytone One"/>
                <a:sym typeface="Paytone One"/>
              </a:rPr>
              <a:t>Image Steganography</a:t>
            </a:r>
            <a:endParaRPr dirty="0"/>
          </a:p>
        </p:txBody>
      </p:sp>
      <p:grpSp>
        <p:nvGrpSpPr>
          <p:cNvPr id="188" name="Google Shape;188;p14"/>
          <p:cNvGrpSpPr/>
          <p:nvPr/>
        </p:nvGrpSpPr>
        <p:grpSpPr>
          <a:xfrm>
            <a:off x="413081" y="4012245"/>
            <a:ext cx="17439793" cy="5802428"/>
            <a:chOff x="0" y="0"/>
            <a:chExt cx="4593196" cy="1528211"/>
          </a:xfrm>
        </p:grpSpPr>
        <p:sp>
          <p:nvSpPr>
            <p:cNvPr id="189" name="Google Shape;189;p14"/>
            <p:cNvSpPr/>
            <p:nvPr/>
          </p:nvSpPr>
          <p:spPr>
            <a:xfrm>
              <a:off x="0" y="0"/>
              <a:ext cx="4593196" cy="1528211"/>
            </a:xfrm>
            <a:custGeom>
              <a:avLst/>
              <a:gdLst/>
              <a:ahLst/>
              <a:cxnLst/>
              <a:rect l="l" t="t" r="r" b="b"/>
              <a:pathLst>
                <a:path w="4593196" h="1528211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1528211"/>
                  </a:lnTo>
                  <a:lnTo>
                    <a:pt x="0" y="1528211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90" name="Google Shape;190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4"/>
          <p:cNvSpPr txBox="1"/>
          <p:nvPr/>
        </p:nvSpPr>
        <p:spPr>
          <a:xfrm>
            <a:off x="933091" y="4246048"/>
            <a:ext cx="8355288" cy="5293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2" marR="0" lvl="1" indent="-245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3200" b="0" i="0" dirty="0">
                <a:solidFill>
                  <a:srgbClr val="FFFFFF"/>
                </a:solidFill>
                <a:effectLst/>
                <a:latin typeface="urw-din"/>
              </a:rPr>
              <a:t>As the name suggests, Image Steganography refers to the process of hiding data within an image file. </a:t>
            </a:r>
          </a:p>
          <a:p>
            <a:pPr marL="453392" marR="0" lvl="1" indent="-245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3200" b="0" i="0" dirty="0">
                <a:solidFill>
                  <a:srgbClr val="FFFFFF"/>
                </a:solidFill>
                <a:effectLst/>
                <a:latin typeface="urw-din"/>
              </a:rPr>
              <a:t>The image selected for this purpose is called the </a:t>
            </a:r>
            <a:r>
              <a:rPr lang="en-US" sz="3200" b="1" i="0" dirty="0">
                <a:solidFill>
                  <a:srgbClr val="FFFFFF"/>
                </a:solidFill>
                <a:effectLst/>
                <a:latin typeface="urw-din"/>
              </a:rPr>
              <a:t>cover image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urw-din"/>
              </a:rPr>
              <a:t> and the image obtained after steganography is called the </a:t>
            </a:r>
            <a:r>
              <a:rPr lang="en-US" sz="3200" b="1" i="0" dirty="0" err="1">
                <a:solidFill>
                  <a:srgbClr val="FFFFFF"/>
                </a:solidFill>
                <a:effectLst/>
                <a:latin typeface="urw-din"/>
              </a:rPr>
              <a:t>stego</a:t>
            </a:r>
            <a:r>
              <a:rPr lang="en-US" sz="3200" b="1" i="0" dirty="0">
                <a:solidFill>
                  <a:srgbClr val="FFFFFF"/>
                </a:solidFill>
                <a:effectLst/>
                <a:latin typeface="urw-din"/>
              </a:rPr>
              <a:t> image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urw-din"/>
              </a:rPr>
              <a:t>. </a:t>
            </a:r>
          </a:p>
          <a:p>
            <a:pPr marL="453392" marR="0" lvl="1" indent="-245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3200" dirty="0">
                <a:solidFill>
                  <a:srgbClr val="FFFFFF"/>
                </a:solidFill>
                <a:latin typeface="urw-din"/>
              </a:rPr>
              <a:t>Purpose of this technique is </a:t>
            </a:r>
            <a:r>
              <a:rPr lang="en-US" sz="3200" b="1" dirty="0">
                <a:solidFill>
                  <a:srgbClr val="FFFFFF"/>
                </a:solidFill>
                <a:latin typeface="urw-din"/>
              </a:rPr>
              <a:t>hiding</a:t>
            </a:r>
            <a:r>
              <a:rPr lang="en-US" sz="3200" dirty="0">
                <a:solidFill>
                  <a:srgbClr val="FFFFFF"/>
                </a:solidFill>
                <a:latin typeface="urw-din"/>
              </a:rPr>
              <a:t> the data within the image in such a way that prevents the </a:t>
            </a:r>
            <a:r>
              <a:rPr lang="en-US" sz="3200" b="1" dirty="0">
                <a:solidFill>
                  <a:srgbClr val="FFFFFF"/>
                </a:solidFill>
                <a:latin typeface="urw-din"/>
              </a:rPr>
              <a:t>unintended user </a:t>
            </a:r>
            <a:r>
              <a:rPr lang="en-US" sz="3200" dirty="0">
                <a:solidFill>
                  <a:srgbClr val="FFFFFF"/>
                </a:solidFill>
                <a:latin typeface="urw-din"/>
              </a:rPr>
              <a:t>from the detection of the hidden message or data. </a:t>
            </a:r>
            <a:endParaRPr lang="en-US" sz="3200" b="0" i="0" dirty="0">
              <a:solidFill>
                <a:srgbClr val="FFFFFF"/>
              </a:solidFill>
              <a:effectLst/>
              <a:latin typeface="urw-din"/>
            </a:endParaRPr>
          </a:p>
          <a:p>
            <a:pPr marL="453392" marR="0" lvl="1" indent="-245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DAC1E-7B74-2947-00F1-26A736F2E31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858710" y="5221346"/>
            <a:ext cx="7819301" cy="38356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"/>
          <p:cNvSpPr txBox="1"/>
          <p:nvPr/>
        </p:nvSpPr>
        <p:spPr>
          <a:xfrm>
            <a:off x="1028700" y="1028700"/>
            <a:ext cx="10777572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Technique for image Steganography </a:t>
            </a:r>
            <a:endParaRPr dirty="0"/>
          </a:p>
        </p:txBody>
      </p:sp>
      <p:grpSp>
        <p:nvGrpSpPr>
          <p:cNvPr id="447" name="Google Shape;447;p18"/>
          <p:cNvGrpSpPr/>
          <p:nvPr/>
        </p:nvGrpSpPr>
        <p:grpSpPr>
          <a:xfrm>
            <a:off x="10276099" y="7416361"/>
            <a:ext cx="1347160" cy="1353198"/>
            <a:chOff x="1813" y="0"/>
            <a:chExt cx="809173" cy="812800"/>
          </a:xfrm>
        </p:grpSpPr>
        <p:sp>
          <p:nvSpPr>
            <p:cNvPr id="448" name="Google Shape;448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795;p24">
            <a:extLst>
              <a:ext uri="{FF2B5EF4-FFF2-40B4-BE49-F238E27FC236}">
                <a16:creationId xmlns:a16="http://schemas.microsoft.com/office/drawing/2014/main" id="{23437BA7-8FDC-1FAF-877A-C2FB6521ED7A}"/>
              </a:ext>
            </a:extLst>
          </p:cNvPr>
          <p:cNvGrpSpPr/>
          <p:nvPr/>
        </p:nvGrpSpPr>
        <p:grpSpPr>
          <a:xfrm>
            <a:off x="11630935" y="1834607"/>
            <a:ext cx="7238132" cy="6905768"/>
            <a:chOff x="1813" y="0"/>
            <a:chExt cx="809173" cy="812800"/>
          </a:xfrm>
        </p:grpSpPr>
        <p:sp>
          <p:nvSpPr>
            <p:cNvPr id="3" name="Google Shape;796;p24">
              <a:extLst>
                <a:ext uri="{FF2B5EF4-FFF2-40B4-BE49-F238E27FC236}">
                  <a16:creationId xmlns:a16="http://schemas.microsoft.com/office/drawing/2014/main" id="{23108FD4-1168-784B-22B7-A2E3413793A3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97;p24">
              <a:extLst>
                <a:ext uri="{FF2B5EF4-FFF2-40B4-BE49-F238E27FC236}">
                  <a16:creationId xmlns:a16="http://schemas.microsoft.com/office/drawing/2014/main" id="{ADE7586A-AA79-304D-7E3F-5E37A73D409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364;p17">
            <a:extLst>
              <a:ext uri="{FF2B5EF4-FFF2-40B4-BE49-F238E27FC236}">
                <a16:creationId xmlns:a16="http://schemas.microsoft.com/office/drawing/2014/main" id="{43E0F6A5-C08B-BE56-51BC-0334B4AD6486}"/>
              </a:ext>
            </a:extLst>
          </p:cNvPr>
          <p:cNvSpPr txBox="1"/>
          <p:nvPr/>
        </p:nvSpPr>
        <p:spPr>
          <a:xfrm>
            <a:off x="1028700" y="4006712"/>
            <a:ext cx="8582000" cy="532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Least Significant Bit (LSB)</a:t>
            </a:r>
          </a:p>
          <a:p>
            <a:pPr marL="457200" marR="0" lvl="0" indent="-45720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AutoNum type="arabicParenR" startAt="2"/>
            </a:pPr>
            <a:r>
              <a:rPr lang="en-US" sz="2499" dirty="0">
                <a:latin typeface="Open Sans"/>
                <a:ea typeface="Open Sans"/>
                <a:cs typeface="Open Sans"/>
                <a:sym typeface="Open Sans"/>
              </a:rPr>
              <a:t>Most Significant Bit (MSB)</a:t>
            </a:r>
          </a:p>
          <a:p>
            <a:pPr marL="342900" marR="0" lvl="0" indent="-34290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We can describe a digital image as a finite set of digital values, known as Pixels. Pixels are the smallest individual element of an image.</a:t>
            </a:r>
          </a:p>
          <a:p>
            <a:pPr marL="342900" marR="0" lvl="0" indent="-34290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LSB (or Least Significant Bit) is a method where we can modify the last bit of every pixel, replacing them with the data bit of the secret message.</a:t>
            </a:r>
          </a:p>
          <a:p>
            <a:pPr marL="342900" marR="0" lvl="0" indent="-34290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MSB (or Most Significant Bit) is a method where we can modify the first bit of every pixel, replacing them with the data bit of the secret message.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4929F5-0986-0666-C193-A64821E2F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57" b="89977" l="10000" r="90000">
                        <a14:foregroundMark x1="16250" y1="41492" x2="16250" y2="41492"/>
                        <a14:foregroundMark x1="19417" y1="75524" x2="19417" y2="75524"/>
                        <a14:foregroundMark x1="14667" y1="77273" x2="14667" y2="77273"/>
                        <a14:foregroundMark x1="11333" y1="75991" x2="11333" y2="75991"/>
                        <a14:foregroundMark x1="16500" y1="17599" x2="16500" y2="17599"/>
                        <a14:foregroundMark x1="21417" y1="9557" x2="21417" y2="9557"/>
                        <a14:foregroundMark x1="30167" y1="10956" x2="30167" y2="10956"/>
                        <a14:foregroundMark x1="34167" y1="11189" x2="34167" y2="11189"/>
                        <a14:foregroundMark x1="43750" y1="10839" x2="43750" y2="10839"/>
                        <a14:foregroundMark x1="50000" y1="12471" x2="50000" y2="12471"/>
                        <a14:foregroundMark x1="53750" y1="12704" x2="53750" y2="12704"/>
                        <a14:foregroundMark x1="60417" y1="12704" x2="60417" y2="12704"/>
                        <a14:foregroundMark x1="68917" y1="10839" x2="68917" y2="10839"/>
                        <a14:foregroundMark x1="74417" y1="11422" x2="74417" y2="11422"/>
                        <a14:foregroundMark x1="70750" y1="77855" x2="70750" y2="77855"/>
                        <a14:foregroundMark x1="74917" y1="77156" x2="74917" y2="77156"/>
                        <a14:foregroundMark x1="78083" y1="77273" x2="78083" y2="77273"/>
                        <a14:backgroundMark x1="18333" y1="76340" x2="18333" y2="76340"/>
                        <a14:backgroundMark x1="18417" y1="79254" x2="18417" y2="79254"/>
                        <a14:backgroundMark x1="8917" y1="78788" x2="8917" y2="78788"/>
                        <a14:backgroundMark x1="9833" y1="78322" x2="9833" y2="78322"/>
                        <a14:backgroundMark x1="8750" y1="77739" x2="8750" y2="77739"/>
                        <a14:backgroundMark x1="79250" y1="76457" x2="79250" y2="76457"/>
                        <a14:backgroundMark x1="79333" y1="78671" x2="79333" y2="786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98584" y="4156451"/>
            <a:ext cx="5102834" cy="36485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5"/>
          <p:cNvGrpSpPr/>
          <p:nvPr/>
        </p:nvGrpSpPr>
        <p:grpSpPr>
          <a:xfrm>
            <a:off x="424103" y="238593"/>
            <a:ext cx="17439793" cy="9369973"/>
            <a:chOff x="0" y="0"/>
            <a:chExt cx="4593196" cy="2467812"/>
          </a:xfrm>
        </p:grpSpPr>
        <p:sp>
          <p:nvSpPr>
            <p:cNvPr id="211" name="Google Shape;211;p15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5"/>
          <p:cNvGrpSpPr/>
          <p:nvPr/>
        </p:nvGrpSpPr>
        <p:grpSpPr>
          <a:xfrm>
            <a:off x="1403652" y="1350279"/>
            <a:ext cx="2587072" cy="794089"/>
            <a:chOff x="778" y="0"/>
            <a:chExt cx="3449430" cy="1058785"/>
          </a:xfrm>
        </p:grpSpPr>
        <p:grpSp>
          <p:nvGrpSpPr>
            <p:cNvPr id="214" name="Google Shape;214;p15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215" name="Google Shape;215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15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218" name="Google Shape;218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15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221" name="Google Shape;221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15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224" name="Google Shape;224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5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5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233" name="Google Shape;23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15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236" name="Google Shape;23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15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239" name="Google Shape;23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5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" name="Google Shape;247;p15"/>
          <p:cNvGrpSpPr/>
          <p:nvPr/>
        </p:nvGrpSpPr>
        <p:grpSpPr>
          <a:xfrm>
            <a:off x="13879644" y="8420938"/>
            <a:ext cx="3725710" cy="794089"/>
            <a:chOff x="778" y="0"/>
            <a:chExt cx="4967613" cy="1058785"/>
          </a:xfrm>
        </p:grpSpPr>
        <p:grpSp>
          <p:nvGrpSpPr>
            <p:cNvPr id="248" name="Google Shape;248;p15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5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15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255" name="Google Shape;255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5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258" name="Google Shape;258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5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5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264" name="Google Shape;264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15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5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270" name="Google Shape;27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15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273" name="Google Shape;27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15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276" name="Google Shape;27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15"/>
            <p:cNvSpPr txBox="1"/>
            <p:nvPr/>
          </p:nvSpPr>
          <p:spPr>
            <a:xfrm>
              <a:off x="3900904" y="32697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5"/>
            <p:cNvSpPr txBox="1"/>
            <p:nvPr/>
          </p:nvSpPr>
          <p:spPr>
            <a:xfrm>
              <a:off x="4685012" y="32697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 txBox="1"/>
            <p:nvPr/>
          </p:nvSpPr>
          <p:spPr>
            <a:xfrm>
              <a:off x="3900906" y="742709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5"/>
            <p:cNvSpPr txBox="1"/>
            <p:nvPr/>
          </p:nvSpPr>
          <p:spPr>
            <a:xfrm>
              <a:off x="4685012" y="742709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176071E-8498-9DEA-C461-CEB461B4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80" y="7593350"/>
            <a:ext cx="1621677" cy="1621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02E2CF-E729-0975-B9D6-A65B9BEAF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1333" y="2158702"/>
            <a:ext cx="1438781" cy="1329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E4A8F-22E5-4759-A8E9-21747FA9907C}"/>
              </a:ext>
            </a:extLst>
          </p:cNvPr>
          <p:cNvSpPr txBox="1"/>
          <p:nvPr/>
        </p:nvSpPr>
        <p:spPr>
          <a:xfrm>
            <a:off x="4408353" y="5296900"/>
            <a:ext cx="9471291" cy="2932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From the above image, we can observe that if we alter the Most Significant Bit (or MSB), it will have a larger impact on the final values; </a:t>
            </a:r>
          </a:p>
          <a:p>
            <a:pPr marL="342900" marR="0" lvl="0" indent="-342900" algn="just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However, if we alter the Least Significant Bit (or LSB), the impact on the final value is minimal. Hence, we use Least Significant Bit (LSB) Steganography.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42CD6-8A75-4EA9-F471-81D26D63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625" y="830313"/>
            <a:ext cx="8704906" cy="4159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5EBFC8-3005-35BE-095D-266CFAE23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415" y="1214105"/>
            <a:ext cx="8567165" cy="33922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20"/>
          <p:cNvGrpSpPr/>
          <p:nvPr/>
        </p:nvGrpSpPr>
        <p:grpSpPr>
          <a:xfrm>
            <a:off x="413081" y="432174"/>
            <a:ext cx="17439793" cy="9369973"/>
            <a:chOff x="0" y="0"/>
            <a:chExt cx="4593196" cy="2467812"/>
          </a:xfrm>
        </p:grpSpPr>
        <p:sp>
          <p:nvSpPr>
            <p:cNvPr id="515" name="Google Shape;515;p20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516" name="Google Shape;516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7" name="Google Shape;517;p20"/>
          <p:cNvSpPr txBox="1"/>
          <p:nvPr/>
        </p:nvSpPr>
        <p:spPr>
          <a:xfrm>
            <a:off x="810228" y="2083443"/>
            <a:ext cx="16621057" cy="521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Each pixel consists of three values - Red, Green, Blue. 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values range from 0 to 255, which means that they are 8-bit values. Suppose that we want to hide the message "</a:t>
            </a:r>
            <a:r>
              <a:rPr lang="en-US" sz="25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hi</a:t>
            </a: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into an image of size 4x4.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Binary value of the “HI” is: </a:t>
            </a:r>
            <a:r>
              <a:rPr lang="en-US" sz="25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0110100 0110101</a:t>
            </a: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Now, we can iterate through the pixel values one after one. Once we convert them into binary,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we can replace each least significant bit with that message bits in a sequential manner (the binary of 225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is </a:t>
            </a:r>
            <a:r>
              <a:rPr lang="en-US" sz="25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11100001</a:t>
            </a: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we can then replace the last bit, the bit in the right (1), with the initial data bit (0) and so on). 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output values of the pixels after performing LSBS is as follows: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20"/>
          <p:cNvSpPr txBox="1"/>
          <p:nvPr/>
        </p:nvSpPr>
        <p:spPr>
          <a:xfrm>
            <a:off x="1028699" y="1028700"/>
            <a:ext cx="1536897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Understanding the working of the Least Significant Bit technique</a:t>
            </a:r>
            <a:endParaRPr lang="en-IN" sz="3600" dirty="0"/>
          </a:p>
        </p:txBody>
      </p:sp>
      <p:sp>
        <p:nvSpPr>
          <p:cNvPr id="519" name="Google Shape;519;p20"/>
          <p:cNvSpPr/>
          <p:nvPr/>
        </p:nvSpPr>
        <p:spPr>
          <a:xfrm>
            <a:off x="1087159" y="3499203"/>
            <a:ext cx="16639057" cy="578689"/>
          </a:xfrm>
          <a:custGeom>
            <a:avLst/>
            <a:gdLst/>
            <a:ahLst/>
            <a:cxnLst/>
            <a:rect l="l" t="t" r="r" b="b"/>
            <a:pathLst>
              <a:path w="1086800" h="293979" extrusionOk="0">
                <a:moveTo>
                  <a:pt x="0" y="0"/>
                </a:moveTo>
                <a:lnTo>
                  <a:pt x="1086800" y="0"/>
                </a:lnTo>
                <a:lnTo>
                  <a:pt x="1086800" y="293979"/>
                </a:lnTo>
                <a:lnTo>
                  <a:pt x="0" y="293979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</p:sp>
      <p:sp>
        <p:nvSpPr>
          <p:cNvPr id="520" name="Google Shape;520;p20"/>
          <p:cNvSpPr txBox="1"/>
          <p:nvPr/>
        </p:nvSpPr>
        <p:spPr>
          <a:xfrm>
            <a:off x="1205219" y="3642940"/>
            <a:ext cx="16272553" cy="63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algn="ctr">
              <a:lnSpc>
                <a:spcPct val="150015"/>
              </a:lnSpc>
            </a:pPr>
            <a:r>
              <a:rPr lang="en-US" sz="18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[(225, 12, 99), (155, 2, 50), (99, 51, 15), (15, 55, 22), (155, 61, 87), (63, 30, 17), (1, 55, 19), (99, 81, 66), (219, 77, 91), (69, 39, 50), (18, 200, 33), (25, 54, 190)]  </a:t>
            </a:r>
          </a:p>
          <a:p>
            <a:pPr marL="0" marR="0" lvl="0" indent="0" algn="ctr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1" name="Google Shape;521;p20"/>
          <p:cNvGrpSpPr/>
          <p:nvPr/>
        </p:nvGrpSpPr>
        <p:grpSpPr>
          <a:xfrm>
            <a:off x="1147160" y="8845974"/>
            <a:ext cx="1438686" cy="1326598"/>
            <a:chOff x="778" y="0"/>
            <a:chExt cx="1918247" cy="1768797"/>
          </a:xfrm>
        </p:grpSpPr>
        <p:grpSp>
          <p:nvGrpSpPr>
            <p:cNvPr id="522" name="Google Shape;522;p20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523" name="Google Shape;52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20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526" name="Google Shape;526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20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529" name="Google Shape;529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20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532" name="Google Shape;532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20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535" name="Google Shape;535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" name="Google Shape;537;p20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538" name="Google Shape;538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20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541" name="Google Shape;541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20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544" name="Google Shape;544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0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547" name="Google Shape;54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5" name="Google Shape;555;p20"/>
          <p:cNvGrpSpPr/>
          <p:nvPr/>
        </p:nvGrpSpPr>
        <p:grpSpPr>
          <a:xfrm>
            <a:off x="16704157" y="1027253"/>
            <a:ext cx="3749649" cy="794089"/>
            <a:chOff x="778" y="0"/>
            <a:chExt cx="4999532" cy="1058785"/>
          </a:xfrm>
        </p:grpSpPr>
        <p:grpSp>
          <p:nvGrpSpPr>
            <p:cNvPr id="556" name="Google Shape;556;p20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557" name="Google Shape;55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9" name="Google Shape;559;p20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560" name="Google Shape;560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20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566" name="Google Shape;566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20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569" name="Google Shape;569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20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572" name="Google Shape;572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20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575" name="Google Shape;575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7" name="Google Shape;577;p20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578" name="Google Shape;578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0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581" name="Google Shape;581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0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584" name="Google Shape;584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20"/>
            <p:cNvGrpSpPr/>
            <p:nvPr/>
          </p:nvGrpSpPr>
          <p:grpSpPr>
            <a:xfrm>
              <a:off x="3868985" y="0"/>
              <a:ext cx="347217" cy="348773"/>
              <a:chOff x="1813" y="0"/>
              <a:chExt cx="809173" cy="812800"/>
            </a:xfrm>
          </p:grpSpPr>
          <p:sp>
            <p:nvSpPr>
              <p:cNvPr id="587" name="Google Shape;58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20"/>
            <p:cNvGrpSpPr/>
            <p:nvPr/>
          </p:nvGrpSpPr>
          <p:grpSpPr>
            <a:xfrm>
              <a:off x="4653093" y="0"/>
              <a:ext cx="347217" cy="348773"/>
              <a:chOff x="1813" y="0"/>
              <a:chExt cx="809173" cy="812800"/>
            </a:xfrm>
          </p:grpSpPr>
          <p:sp>
            <p:nvSpPr>
              <p:cNvPr id="590" name="Google Shape;590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p20"/>
            <p:cNvGrpSpPr/>
            <p:nvPr/>
          </p:nvGrpSpPr>
          <p:grpSpPr>
            <a:xfrm>
              <a:off x="3868985" y="710012"/>
              <a:ext cx="347217" cy="348773"/>
              <a:chOff x="1813" y="0"/>
              <a:chExt cx="809173" cy="812800"/>
            </a:xfrm>
          </p:grpSpPr>
          <p:sp>
            <p:nvSpPr>
              <p:cNvPr id="593" name="Google Shape;59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5" name="Google Shape;595;p20"/>
            <p:cNvGrpSpPr/>
            <p:nvPr/>
          </p:nvGrpSpPr>
          <p:grpSpPr>
            <a:xfrm>
              <a:off x="4653093" y="710012"/>
              <a:ext cx="347217" cy="348773"/>
              <a:chOff x="1813" y="0"/>
              <a:chExt cx="809173" cy="812800"/>
            </a:xfrm>
          </p:grpSpPr>
          <p:sp>
            <p:nvSpPr>
              <p:cNvPr id="596" name="Google Shape;596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2E396F0-BA5B-4B8D-DA8A-08A1B965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59" y="7084561"/>
            <a:ext cx="16637426" cy="579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66688-FBE0-C2E0-F228-57A22B17FE1C}"/>
              </a:ext>
            </a:extLst>
          </p:cNvPr>
          <p:cNvSpPr txBox="1"/>
          <p:nvPr/>
        </p:nvSpPr>
        <p:spPr>
          <a:xfrm>
            <a:off x="1306705" y="7159633"/>
            <a:ext cx="16703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[(224, 13, 99), (154, 3, 50), (98, 50, 15), (15, 54, 23), (154, 61, 87), (63, 30, 17), (1, 55, 19), (99, 81, 66), (219, 77, 91),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(68, 40, 51), (18, 199, 33), (26, 54, 191)] </a:t>
            </a:r>
            <a:endParaRPr lang="en-IN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N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"/>
          <p:cNvSpPr txBox="1"/>
          <p:nvPr/>
        </p:nvSpPr>
        <p:spPr>
          <a:xfrm>
            <a:off x="1587551" y="800100"/>
            <a:ext cx="1077757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500" b="0" i="0" u="none" strike="noStrike" kern="0" cap="none" spc="0" normalizeH="0" baseline="0" noProof="0" dirty="0">
                <a:ln>
                  <a:noFill/>
                </a:ln>
                <a:solidFill>
                  <a:srgbClr val="055E5C"/>
                </a:solidFill>
                <a:effectLst/>
                <a:uLnTx/>
                <a:uFillTx/>
                <a:latin typeface="Paytone One"/>
                <a:ea typeface="Paytone One"/>
                <a:cs typeface="Paytone One"/>
                <a:sym typeface="Paytone One"/>
              </a:rPr>
              <a:t>Example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36A17-FFC9-7C66-8A5C-2D64D279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84" y="2533838"/>
            <a:ext cx="15131832" cy="66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5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7580252" y="2057623"/>
            <a:ext cx="17439793" cy="3170318"/>
            <a:chOff x="0" y="0"/>
            <a:chExt cx="4593196" cy="834981"/>
          </a:xfrm>
        </p:grpSpPr>
        <p:sp>
          <p:nvSpPr>
            <p:cNvPr id="154" name="Google Shape;154;p14"/>
            <p:cNvSpPr/>
            <p:nvPr/>
          </p:nvSpPr>
          <p:spPr>
            <a:xfrm>
              <a:off x="0" y="0"/>
              <a:ext cx="4593196" cy="834981"/>
            </a:xfrm>
            <a:custGeom>
              <a:avLst/>
              <a:gdLst/>
              <a:ahLst/>
              <a:cxnLst/>
              <a:rect l="l" t="t" r="r" b="b"/>
              <a:pathLst>
                <a:path w="4593196" h="834981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834981"/>
                  </a:lnTo>
                  <a:lnTo>
                    <a:pt x="0" y="83498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55" name="Google Shape;155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4"/>
          <p:cNvGrpSpPr/>
          <p:nvPr/>
        </p:nvGrpSpPr>
        <p:grpSpPr>
          <a:xfrm>
            <a:off x="14561571" y="1028700"/>
            <a:ext cx="2587072" cy="794089"/>
            <a:chOff x="778" y="0"/>
            <a:chExt cx="3449430" cy="1058785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58" name="Google Shape;158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14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61" name="Google Shape;161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" name="Google Shape;163;p14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64" name="Google Shape;164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14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14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70" name="Google Shape;170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4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73" name="Google Shape;173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4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76" name="Google Shape;176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4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79" name="Google Shape;179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4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82" name="Google Shape;182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14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85" name="Google Shape;185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p14"/>
          <p:cNvSpPr txBox="1"/>
          <p:nvPr/>
        </p:nvSpPr>
        <p:spPr>
          <a:xfrm>
            <a:off x="933090" y="678495"/>
            <a:ext cx="1080379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55E5C"/>
                </a:solidFill>
                <a:latin typeface="Paytone One"/>
                <a:sym typeface="Paytone One"/>
              </a:rPr>
              <a:t>Audio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55E5C"/>
                </a:solidFill>
                <a:latin typeface="Paytone One"/>
                <a:sym typeface="Paytone One"/>
              </a:rPr>
              <a:t>Steganography</a:t>
            </a:r>
            <a:endParaRPr dirty="0"/>
          </a:p>
        </p:txBody>
      </p:sp>
      <p:grpSp>
        <p:nvGrpSpPr>
          <p:cNvPr id="188" name="Google Shape;188;p14"/>
          <p:cNvGrpSpPr/>
          <p:nvPr/>
        </p:nvGrpSpPr>
        <p:grpSpPr>
          <a:xfrm>
            <a:off x="413081" y="4012245"/>
            <a:ext cx="17439793" cy="5802428"/>
            <a:chOff x="0" y="0"/>
            <a:chExt cx="4593196" cy="1528211"/>
          </a:xfrm>
        </p:grpSpPr>
        <p:sp>
          <p:nvSpPr>
            <p:cNvPr id="189" name="Google Shape;189;p14"/>
            <p:cNvSpPr/>
            <p:nvPr/>
          </p:nvSpPr>
          <p:spPr>
            <a:xfrm>
              <a:off x="0" y="0"/>
              <a:ext cx="4593196" cy="1528211"/>
            </a:xfrm>
            <a:custGeom>
              <a:avLst/>
              <a:gdLst/>
              <a:ahLst/>
              <a:cxnLst/>
              <a:rect l="l" t="t" r="r" b="b"/>
              <a:pathLst>
                <a:path w="4593196" h="1528211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1528211"/>
                  </a:lnTo>
                  <a:lnTo>
                    <a:pt x="0" y="1528211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90" name="Google Shape;190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4"/>
          <p:cNvSpPr txBox="1"/>
          <p:nvPr/>
        </p:nvSpPr>
        <p:spPr>
          <a:xfrm>
            <a:off x="933091" y="4246048"/>
            <a:ext cx="8355288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2" marR="0" lvl="1" indent="-245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3200" b="0" i="0" dirty="0">
                <a:solidFill>
                  <a:srgbClr val="FFFFFF"/>
                </a:solidFill>
                <a:effectLst/>
                <a:latin typeface="urw-din"/>
              </a:rPr>
              <a:t>Embedding secret messages into digital sound is known as Audio Steganography.</a:t>
            </a:r>
          </a:p>
          <a:p>
            <a:pPr marL="453392" marR="0" lvl="1" indent="-245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3200" b="0" i="0" dirty="0">
                <a:solidFill>
                  <a:srgbClr val="FFFFFF"/>
                </a:solidFill>
                <a:effectLst/>
                <a:latin typeface="urw-din"/>
              </a:rPr>
              <a:t>Audio Steganography methods can embed messages in WAV, AU, and even MP3 sound files.</a:t>
            </a:r>
          </a:p>
          <a:p>
            <a:pPr marL="453392" marR="0" lvl="1" indent="-245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3200" b="0" i="0" dirty="0">
                <a:solidFill>
                  <a:srgbClr val="FFFFFF"/>
                </a:solidFill>
                <a:effectLst/>
                <a:latin typeface="urw-din"/>
              </a:rPr>
              <a:t>The properties of the human auditory system (HAS) are exploited in the process of audio Steganography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DAC1E-7B74-2947-00F1-26A736F2E31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858710" y="5221346"/>
            <a:ext cx="7819301" cy="38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72017"/>
      </p:ext>
    </p:extLst>
  </p:cSld>
  <p:clrMapOvr>
    <a:masterClrMapping/>
  </p:clrMapOvr>
</p:sld>
</file>

<file path=ppt/theme/theme1.xml><?xml version="1.0" encoding="utf-8"?>
<a:theme xmlns:a="http://schemas.openxmlformats.org/drawingml/2006/main" name="Green and White Minimal Geometric Newsletter Presentation">
  <a:themeElements>
    <a:clrScheme name="Office">
      <a:dk1>
        <a:srgbClr val="000000"/>
      </a:dk1>
      <a:lt1>
        <a:srgbClr val="FFFFFF"/>
      </a:lt1>
      <a:dk2>
        <a:srgbClr val="055E5C"/>
      </a:dk2>
      <a:lt2>
        <a:srgbClr val="EEECE1"/>
      </a:lt2>
      <a:accent1>
        <a:srgbClr val="055E5C"/>
      </a:accent1>
      <a:accent2>
        <a:srgbClr val="FFC000"/>
      </a:accent2>
      <a:accent3>
        <a:srgbClr val="EDECED"/>
      </a:accent3>
      <a:accent4>
        <a:srgbClr val="888888"/>
      </a:accent4>
      <a:accent5>
        <a:srgbClr val="FFC000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975</Words>
  <Application>Microsoft Office PowerPoint</Application>
  <PresentationFormat>Custom</PresentationFormat>
  <Paragraphs>76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Wingdings</vt:lpstr>
      <vt:lpstr>Calibri</vt:lpstr>
      <vt:lpstr>Open Sans</vt:lpstr>
      <vt:lpstr>source-serif-pro</vt:lpstr>
      <vt:lpstr>Paytone One</vt:lpstr>
      <vt:lpstr>urw-din</vt:lpstr>
      <vt:lpstr>Green and White Minimal Geometric Newsletter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LSB (Least Significant Bit) Algorithm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DHRUVIN PADSALA</cp:lastModifiedBy>
  <cp:revision>15</cp:revision>
  <dcterms:modified xsi:type="dcterms:W3CDTF">2023-05-12T04:49:48Z</dcterms:modified>
</cp:coreProperties>
</file>